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4936-884B-4C3E-A2DC-FE99D08324B8}" type="datetimeFigureOut">
              <a:rPr lang="en-US" smtClean="0"/>
              <a:t>12/07/16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F52-A5F0-4133-8A9D-86A9A5B91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4936-884B-4C3E-A2DC-FE99D08324B8}" type="datetimeFigureOut">
              <a:rPr lang="en-US" smtClean="0"/>
              <a:t>12/07/16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F52-A5F0-4133-8A9D-86A9A5B91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4936-884B-4C3E-A2DC-FE99D08324B8}" type="datetimeFigureOut">
              <a:rPr lang="en-US" smtClean="0"/>
              <a:t>12/07/16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F52-A5F0-4133-8A9D-86A9A5B91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4936-884B-4C3E-A2DC-FE99D08324B8}" type="datetimeFigureOut">
              <a:rPr lang="en-US" smtClean="0"/>
              <a:t>12/07/16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F52-A5F0-4133-8A9D-86A9A5B91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4936-884B-4C3E-A2DC-FE99D08324B8}" type="datetimeFigureOut">
              <a:rPr lang="en-US" smtClean="0"/>
              <a:t>12/07/16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F52-A5F0-4133-8A9D-86A9A5B91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4936-884B-4C3E-A2DC-FE99D08324B8}" type="datetimeFigureOut">
              <a:rPr lang="en-US" smtClean="0"/>
              <a:t>12/07/16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F52-A5F0-4133-8A9D-86A9A5B91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4936-884B-4C3E-A2DC-FE99D08324B8}" type="datetimeFigureOut">
              <a:rPr lang="en-US" smtClean="0"/>
              <a:t>12/07/16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F52-A5F0-4133-8A9D-86A9A5B91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4936-884B-4C3E-A2DC-FE99D08324B8}" type="datetimeFigureOut">
              <a:rPr lang="en-US" smtClean="0"/>
              <a:t>12/07/16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F52-A5F0-4133-8A9D-86A9A5B91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4936-884B-4C3E-A2DC-FE99D08324B8}" type="datetimeFigureOut">
              <a:rPr lang="en-US" smtClean="0"/>
              <a:t>12/07/16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F52-A5F0-4133-8A9D-86A9A5B91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4936-884B-4C3E-A2DC-FE99D08324B8}" type="datetimeFigureOut">
              <a:rPr lang="en-US" smtClean="0"/>
              <a:t>12/07/16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F52-A5F0-4133-8A9D-86A9A5B91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E4936-884B-4C3E-A2DC-FE99D08324B8}" type="datetimeFigureOut">
              <a:rPr lang="en-US" smtClean="0"/>
              <a:t>12/07/16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F52-A5F0-4133-8A9D-86A9A5B91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E4936-884B-4C3E-A2DC-FE99D08324B8}" type="datetimeFigureOut">
              <a:rPr lang="en-US" smtClean="0"/>
              <a:t>12/07/16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DCF52-A5F0-4133-8A9D-86A9A5B915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828800" y="381000"/>
            <a:ext cx="5638800" cy="1524000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BatangChe" pitchFamily="49" charset="-127"/>
                <a:ea typeface="BatangChe" pitchFamily="49" charset="-127"/>
              </a:rPr>
              <a:t>Commercial Organizations </a:t>
            </a:r>
            <a:endParaRPr lang="en-US" sz="36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BatangChe" pitchFamily="49" charset="-127"/>
              <a:ea typeface="BatangChe" pitchFamily="49" charset="-127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990600" y="2133600"/>
            <a:ext cx="6324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rot="5400000">
            <a:off x="762794" y="23614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5400000">
            <a:off x="7087394" y="23614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152400" y="2590800"/>
            <a:ext cx="1905000" cy="533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2667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atangChe" pitchFamily="49" charset="-127"/>
                <a:ea typeface="BatangChe" pitchFamily="49" charset="-127"/>
              </a:rPr>
              <a:t>Private Sector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8" name="Oval 7"/>
          <p:cNvSpPr/>
          <p:nvPr/>
        </p:nvSpPr>
        <p:spPr>
          <a:xfrm>
            <a:off x="6248400" y="2667000"/>
            <a:ext cx="1905000" cy="533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19800" y="26786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atangChe" pitchFamily="49" charset="-127"/>
                <a:ea typeface="BatangChe" pitchFamily="49" charset="-127"/>
              </a:rPr>
              <a:t>    Public Sector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4534694" y="2018506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838994" y="3352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304800" y="3657600"/>
            <a:ext cx="1981200" cy="3048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Sole Trading Concern.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Joint Hindu Family business.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Partnership  Firm.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Co-operative Societies 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400800" y="3581400"/>
            <a:ext cx="1981200" cy="3048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Department undertakings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Statutory Corporations.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Government Companies. 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rot="5400000">
            <a:off x="7162800" y="34290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124200" y="0"/>
            <a:ext cx="3049233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" pitchFamily="18" charset="-127"/>
                <a:ea typeface="Batang" pitchFamily="18" charset="-127"/>
              </a:rPr>
              <a:t>Joint Stock</a:t>
            </a:r>
            <a:r>
              <a:rPr lang="en-US" dirty="0" smtClean="0">
                <a:latin typeface="Batang" pitchFamily="18" charset="-127"/>
                <a:ea typeface="Batang" pitchFamily="18" charset="-127"/>
              </a:rPr>
              <a:t> of Companies 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3352800" y="533400"/>
            <a:ext cx="2209800" cy="978408"/>
          </a:xfrm>
          <a:prstGeom prst="downArrow">
            <a:avLst>
              <a:gd name="adj1" fmla="val 50000"/>
              <a:gd name="adj2" fmla="val 5099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810000" y="6858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Features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28800" y="1600200"/>
            <a:ext cx="5532284" cy="3477875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Artificial legal Person.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Separate legal Entity.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Limited Liabilities.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Common Seal.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Registration.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Transferability of Shares 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Separation of ownership and Management.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Membership.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Registered office.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Voluntary Association.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Perpetual Succession. </a:t>
            </a:r>
            <a:endParaRPr lang="en-US" sz="2000" dirty="0">
              <a:latin typeface="BatangChe" pitchFamily="49" charset="-127"/>
              <a:ea typeface="BatangChe" pitchFamily="49" charset="-12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0"/>
            <a:ext cx="3049233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" pitchFamily="18" charset="-127"/>
                <a:ea typeface="Batang" pitchFamily="18" charset="-127"/>
              </a:rPr>
              <a:t>Joint Stock</a:t>
            </a:r>
            <a:r>
              <a:rPr lang="en-US" dirty="0" smtClean="0">
                <a:latin typeface="Batang" pitchFamily="18" charset="-127"/>
                <a:ea typeface="Batang" pitchFamily="18" charset="-127"/>
              </a:rPr>
              <a:t> of Companies 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3352800" y="533400"/>
            <a:ext cx="2209800" cy="978408"/>
          </a:xfrm>
          <a:prstGeom prst="downArrow">
            <a:avLst>
              <a:gd name="adj1" fmla="val 50000"/>
              <a:gd name="adj2" fmla="val 5099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atangChe" pitchFamily="49" charset="-127"/>
                <a:ea typeface="BatangChe" pitchFamily="49" charset="-127"/>
              </a:rPr>
              <a:t>Merits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0" y="1600200"/>
            <a:ext cx="4506362" cy="2554545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Large Capital.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Democratic Management.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Transferability of Shares.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Limited liability.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Expert Services.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Relief in taxation 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Public Confidence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Scope for growth and expansion.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0"/>
            <a:ext cx="3049233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" pitchFamily="18" charset="-127"/>
                <a:ea typeface="Batang" pitchFamily="18" charset="-127"/>
              </a:rPr>
              <a:t>Joint Stock</a:t>
            </a:r>
            <a:r>
              <a:rPr lang="en-US" dirty="0" smtClean="0">
                <a:latin typeface="Batang" pitchFamily="18" charset="-127"/>
                <a:ea typeface="Batang" pitchFamily="18" charset="-127"/>
              </a:rPr>
              <a:t> of Companies 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3352800" y="533400"/>
            <a:ext cx="2362200" cy="978408"/>
          </a:xfrm>
          <a:prstGeom prst="downArrow">
            <a:avLst>
              <a:gd name="adj1" fmla="val 50000"/>
              <a:gd name="adj2" fmla="val 5099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atangChe" pitchFamily="49" charset="-127"/>
                <a:ea typeface="BatangChe" pitchFamily="49" charset="-127"/>
              </a:rPr>
              <a:t>De- Merits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1600200"/>
            <a:ext cx="5275803" cy="2554545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Difficulty in formation.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Delay in decisions.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Excessive government control.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High cost of Management.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Undue speculation.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No personal contact.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Lack of Secrecy.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No Direct Effort reward relationship.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0"/>
            <a:ext cx="61013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Batang" pitchFamily="18" charset="-127"/>
                <a:ea typeface="Batang" pitchFamily="18" charset="-127"/>
              </a:rPr>
              <a:t>Sole Trading Concern</a:t>
            </a:r>
            <a:endParaRPr lang="en-US" sz="4400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Flowchart: Merge 4"/>
          <p:cNvSpPr/>
          <p:nvPr/>
        </p:nvSpPr>
        <p:spPr>
          <a:xfrm>
            <a:off x="3429000" y="762000"/>
            <a:ext cx="2286000" cy="533400"/>
          </a:xfrm>
          <a:prstGeom prst="flowChartMerg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Batang" pitchFamily="18" charset="-127"/>
              <a:ea typeface="Batang" pitchFamily="18" charset="-127"/>
            </a:endParaRPr>
          </a:p>
          <a:p>
            <a:pPr algn="ctr"/>
            <a:r>
              <a:rPr lang="en-US" sz="2000" b="1" dirty="0" smtClean="0">
                <a:latin typeface="BatangChe" pitchFamily="49" charset="-127"/>
                <a:ea typeface="BatangChe" pitchFamily="49" charset="-127"/>
              </a:rPr>
              <a:t>Feature</a:t>
            </a:r>
          </a:p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438400" y="1295400"/>
            <a:ext cx="4572000" cy="2308324"/>
          </a:xfrm>
          <a:prstGeom prst="rect">
            <a:avLst/>
          </a:prstGeom>
          <a:noFill/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 smtClean="0">
                <a:latin typeface="Batang" pitchFamily="18" charset="-127"/>
                <a:ea typeface="Batang" pitchFamily="18" charset="-127"/>
              </a:rPr>
              <a:t>Minimum Government Regulations.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" pitchFamily="18" charset="-127"/>
                <a:ea typeface="Batang" pitchFamily="18" charset="-127"/>
              </a:rPr>
              <a:t>Ultimate Liability.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" pitchFamily="18" charset="-127"/>
                <a:ea typeface="Batang" pitchFamily="18" charset="-127"/>
              </a:rPr>
              <a:t>Freedom in selection of Business.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" pitchFamily="18" charset="-127"/>
                <a:ea typeface="Batang" pitchFamily="18" charset="-127"/>
              </a:rPr>
              <a:t>Secrecy.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" pitchFamily="18" charset="-127"/>
                <a:ea typeface="Batang" pitchFamily="18" charset="-127"/>
              </a:rPr>
              <a:t>Individual Ownership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" pitchFamily="18" charset="-127"/>
                <a:ea typeface="Batang" pitchFamily="18" charset="-127"/>
              </a:rPr>
              <a:t>Direct contacts with customers and employees.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" pitchFamily="18" charset="-127"/>
                <a:ea typeface="Batang" pitchFamily="18" charset="-127"/>
              </a:rPr>
              <a:t>Suitable for some special bunnies'.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" pitchFamily="18" charset="-127"/>
                <a:ea typeface="Batang" pitchFamily="18" charset="-127"/>
              </a:rPr>
              <a:t>No sharing of profit and risk</a:t>
            </a:r>
            <a:endParaRPr lang="en-US" sz="1600" dirty="0" smtClean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4133433"/>
            <a:ext cx="4191000" cy="2800767"/>
          </a:xfrm>
          <a:prstGeom prst="rect">
            <a:avLst/>
          </a:prstGeom>
          <a:noFill/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           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Easy formation.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Benefit of Secrecy.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Direct Motivation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Quick Decision.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Lower Costs.</a:t>
            </a:r>
          </a:p>
          <a:p>
            <a:pPr marL="342900" indent="-342900">
              <a:buAutoNum type="arabicPeriod"/>
            </a:pPr>
            <a:r>
              <a:rPr lang="en-US" sz="1600" dirty="0">
                <a:latin typeface="BatangChe" pitchFamily="49" charset="-127"/>
                <a:ea typeface="BatangChe" pitchFamily="49" charset="-127"/>
              </a:rPr>
              <a:t>D</a:t>
            </a: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evelopment.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Flexibility in  operation.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Limited Government Control.</a:t>
            </a:r>
          </a:p>
          <a:p>
            <a:pPr marL="342900" indent="-342900">
              <a:buAutoNum type="arabicPeriod"/>
            </a:pPr>
            <a:r>
              <a:rPr lang="en-US" sz="1600" dirty="0">
                <a:latin typeface="BatangChe" pitchFamily="49" charset="-127"/>
                <a:ea typeface="BatangChe" pitchFamily="49" charset="-127"/>
              </a:rPr>
              <a:t>C</a:t>
            </a: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redit Standing.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Efficiency</a:t>
            </a:r>
            <a:endParaRPr lang="en-US" sz="1600" dirty="0" smtClean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00600" y="4038600"/>
            <a:ext cx="4038600" cy="2308324"/>
          </a:xfrm>
          <a:prstGeom prst="rect">
            <a:avLst/>
          </a:prstGeom>
          <a:noFill/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          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Limited Managerial ability,</a:t>
            </a:r>
            <a:endParaRPr lang="en-US" sz="1600" dirty="0" smtClean="0">
              <a:latin typeface="BatangChe" pitchFamily="49" charset="-127"/>
              <a:ea typeface="BatangChe" pitchFamily="49" charset="-127"/>
            </a:endParaRP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Limited amount of capital.</a:t>
            </a:r>
            <a:endParaRPr lang="en-US" sz="1600" dirty="0">
              <a:latin typeface="BatangChe" pitchFamily="49" charset="-127"/>
              <a:ea typeface="BatangChe" pitchFamily="49" charset="-127"/>
            </a:endParaRP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Unlimited liability.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Not suitable for large scale operations.</a:t>
            </a:r>
            <a:endParaRPr lang="en-US" sz="1600" dirty="0" smtClean="0">
              <a:latin typeface="BatangChe" pitchFamily="49" charset="-127"/>
              <a:ea typeface="BatangChe" pitchFamily="49" charset="-127"/>
            </a:endParaRP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Lack of stability.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Absence of specialization.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BatangChe" pitchFamily="49" charset="-127"/>
                <a:ea typeface="BatangChe" pitchFamily="49" charset="-127"/>
              </a:rPr>
              <a:t>Unprofessional Decisions </a:t>
            </a:r>
            <a:endParaRPr lang="en-US" sz="1600" dirty="0" smtClean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4" name="Flowchart: Merge 13"/>
          <p:cNvSpPr/>
          <p:nvPr/>
        </p:nvSpPr>
        <p:spPr>
          <a:xfrm>
            <a:off x="1295400" y="3581400"/>
            <a:ext cx="2286000" cy="533400"/>
          </a:xfrm>
          <a:prstGeom prst="flowChartMerg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Merits</a:t>
            </a:r>
            <a:endParaRPr lang="en-US" dirty="0"/>
          </a:p>
        </p:txBody>
      </p:sp>
      <p:sp>
        <p:nvSpPr>
          <p:cNvPr id="15" name="Flowchart: Merge 14"/>
          <p:cNvSpPr/>
          <p:nvPr/>
        </p:nvSpPr>
        <p:spPr>
          <a:xfrm>
            <a:off x="5257800" y="3581400"/>
            <a:ext cx="3048000" cy="457200"/>
          </a:xfrm>
          <a:prstGeom prst="flowChartMerg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Batang" pitchFamily="18" charset="-127"/>
              <a:ea typeface="Batang" pitchFamily="18" charset="-127"/>
            </a:endParaRPr>
          </a:p>
          <a:p>
            <a:pPr algn="ctr"/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 De-Merits</a:t>
            </a:r>
            <a:endParaRPr lang="en-US" sz="2000" b="1" dirty="0" smtClean="0">
              <a:latin typeface="BatangChe" pitchFamily="49" charset="-127"/>
              <a:ea typeface="BatangChe" pitchFamily="49" charset="-127"/>
            </a:endParaRP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0"/>
            <a:ext cx="5570756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>
                <a:latin typeface="BatangChe" pitchFamily="49" charset="-127"/>
                <a:ea typeface="BatangChe" pitchFamily="49" charset="-127"/>
              </a:rPr>
              <a:t>Joint </a:t>
            </a:r>
            <a:r>
              <a:rPr lang="en-US" sz="2800" dirty="0">
                <a:latin typeface="BatangChe" pitchFamily="49" charset="-127"/>
                <a:ea typeface="BatangChe" pitchFamily="49" charset="-127"/>
              </a:rPr>
              <a:t>H</a:t>
            </a:r>
            <a:r>
              <a:rPr lang="en-US" sz="2800" dirty="0" smtClean="0">
                <a:latin typeface="BatangChe" pitchFamily="49" charset="-127"/>
                <a:ea typeface="BatangChe" pitchFamily="49" charset="-127"/>
              </a:rPr>
              <a:t>indu Families Business </a:t>
            </a:r>
            <a:endParaRPr lang="en-US" sz="2800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-152400" y="609600"/>
            <a:ext cx="2438400" cy="1371600"/>
          </a:xfrm>
          <a:prstGeom prst="downArrow">
            <a:avLst>
              <a:gd name="adj1" fmla="val 50000"/>
              <a:gd name="adj2" fmla="val 5106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Features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3048000" y="533400"/>
            <a:ext cx="2438400" cy="1447800"/>
          </a:xfrm>
          <a:prstGeom prst="downArrow">
            <a:avLst>
              <a:gd name="adj1" fmla="val 50000"/>
              <a:gd name="adj2" fmla="val 5106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Merits</a:t>
            </a:r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6705600" y="533400"/>
            <a:ext cx="2438400" cy="1371600"/>
          </a:xfrm>
          <a:prstGeom prst="downArrow">
            <a:avLst>
              <a:gd name="adj1" fmla="val 50000"/>
              <a:gd name="adj2" fmla="val 5106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De-Merits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2286000"/>
            <a:ext cx="1915909" cy="2585323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Formation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Karta &amp; 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Co-</a:t>
            </a:r>
            <a:r>
              <a:rPr lang="en-US" dirty="0" err="1" smtClean="0">
                <a:latin typeface="BatangChe" pitchFamily="49" charset="-127"/>
                <a:ea typeface="BatangChe" pitchFamily="49" charset="-127"/>
              </a:rPr>
              <a:t>Parceners</a:t>
            </a:r>
            <a:endParaRPr lang="en-US" dirty="0" smtClean="0">
              <a:latin typeface="BatangChe" pitchFamily="49" charset="-127"/>
              <a:ea typeface="BatangChe" pitchFamily="49" charset="-127"/>
            </a:endParaRP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Joint Ownership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Membership 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Management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Profit Sharing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Quick Decision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Good Relations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0" y="2209800"/>
            <a:ext cx="2954655" cy="2585323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Easy to Start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Prompt Decisions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Good Relation with 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employees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Flexibility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Secrecy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Co-</a:t>
            </a:r>
            <a:r>
              <a:rPr lang="en-US" dirty="0" err="1" smtClean="0">
                <a:latin typeface="BatangChe" pitchFamily="49" charset="-127"/>
                <a:ea typeface="BatangChe" pitchFamily="49" charset="-127"/>
              </a:rPr>
              <a:t>Parcener’s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 Liability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Good Credit Standing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Continuity and Stability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43600" y="2209800"/>
            <a:ext cx="3070071" cy="2308324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Limited Resources 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Limited Managerial Skills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Unlimited Liability 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of Karta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Breaking of Joint family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Lack of Direct Efforts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Restricted Expansion</a:t>
            </a:r>
          </a:p>
          <a:p>
            <a:pPr marL="342900" indent="-342900"/>
            <a:r>
              <a:rPr lang="en-US" dirty="0" smtClean="0">
                <a:latin typeface="BatangChe" pitchFamily="49" charset="-127"/>
                <a:ea typeface="BatangChe" pitchFamily="49" charset="-127"/>
              </a:rPr>
              <a:t>Unlimited Co-</a:t>
            </a:r>
            <a:r>
              <a:rPr lang="en-US" dirty="0" err="1" smtClean="0">
                <a:latin typeface="BatangChe" pitchFamily="49" charset="-127"/>
                <a:ea typeface="BatangChe" pitchFamily="49" charset="-127"/>
              </a:rPr>
              <a:t>parceners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0"/>
            <a:ext cx="4052713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" pitchFamily="18" charset="-127"/>
                <a:ea typeface="Batang" pitchFamily="18" charset="-127"/>
              </a:rPr>
              <a:t>Types and Features of Partnership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52400" y="4191000"/>
            <a:ext cx="1828800" cy="7620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atang" pitchFamily="18" charset="-127"/>
                <a:ea typeface="Batang" pitchFamily="18" charset="-127"/>
              </a:rPr>
              <a:t>Registration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800" y="762000"/>
            <a:ext cx="4800600" cy="2862322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Agreement.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Lawful business.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Sharing Profit &amp; Losses.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Number of Partners.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Joint Ownership.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Unlimited Liabilities.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Dissolution.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Joint Management.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Principal – Agent Relationship </a:t>
            </a:r>
            <a:endParaRPr lang="en-US" sz="2000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52400" y="1676400"/>
            <a:ext cx="1676400" cy="7620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atang" pitchFamily="18" charset="-127"/>
                <a:ea typeface="Batang" pitchFamily="18" charset="-127"/>
              </a:rPr>
              <a:t>Features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4191000"/>
            <a:ext cx="4191000" cy="1200329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 Registration of Partnership.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 Procedure of Registration.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 Effects of Non Registration.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 Benefited of Registration. 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0"/>
            <a:ext cx="4052713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" pitchFamily="18" charset="-127"/>
                <a:ea typeface="Batang" pitchFamily="18" charset="-127"/>
              </a:rPr>
              <a:t>Types and Features of Partnership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152400" y="4191000"/>
            <a:ext cx="1828800" cy="7620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atang" pitchFamily="18" charset="-127"/>
                <a:ea typeface="Batang" pitchFamily="18" charset="-127"/>
              </a:rPr>
              <a:t>De-Merits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0" y="685800"/>
            <a:ext cx="4267200" cy="2862322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More Financial Resources.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More Manpower Resources.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Easy formation.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Simple Dissolutions.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Rational Decisions.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Secrecy.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Personal Contacts.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Division of Risk.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Flexible Organization.</a:t>
            </a:r>
            <a:endParaRPr lang="en-US" sz="2000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152400" y="1676400"/>
            <a:ext cx="1676400" cy="7620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atang" pitchFamily="18" charset="-127"/>
                <a:ea typeface="Batang" pitchFamily="18" charset="-127"/>
              </a:rPr>
              <a:t>Merits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4114800"/>
            <a:ext cx="4267200" cy="1754326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 Unlimited Liability.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 Limited Resources.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Disputes Among Partners.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 Risk of Implied Authority. 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No Separate Legal Status.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No Succession.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0"/>
            <a:ext cx="4052713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" pitchFamily="18" charset="-127"/>
                <a:ea typeface="Batang" pitchFamily="18" charset="-127"/>
              </a:rPr>
              <a:t>Types and Features of Partnership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152400" y="4114800"/>
            <a:ext cx="1828800" cy="11430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atang" pitchFamily="18" charset="-127"/>
                <a:ea typeface="Batang" pitchFamily="18" charset="-127"/>
              </a:rPr>
              <a:t>Types of Partnership 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0" y="838200"/>
            <a:ext cx="4800600" cy="2554545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Active / Actual Partners.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Sleeping or Dormant Partners.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Nominal Partners.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Minor Partners.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Partners in Profits only.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Limited Partners.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Partner by holding our.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Secret Partner.</a:t>
            </a:r>
          </a:p>
        </p:txBody>
      </p:sp>
      <p:sp>
        <p:nvSpPr>
          <p:cNvPr id="5" name="Right Arrow 4"/>
          <p:cNvSpPr/>
          <p:nvPr/>
        </p:nvSpPr>
        <p:spPr>
          <a:xfrm>
            <a:off x="152400" y="1371600"/>
            <a:ext cx="1676400" cy="12192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atang" pitchFamily="18" charset="-127"/>
                <a:ea typeface="Batang" pitchFamily="18" charset="-127"/>
              </a:rPr>
              <a:t>Types of Partners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4267200"/>
            <a:ext cx="6019800" cy="923330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 Partnership at will &amp; Particular Partnership.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 General &amp; Limited Partnership.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Registered &amp; Unregistered Partnership.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0"/>
            <a:ext cx="5194051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" pitchFamily="18" charset="-127"/>
                <a:ea typeface="Batang" pitchFamily="18" charset="-127"/>
              </a:rPr>
              <a:t>Types and Features of Co-Operative Society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0" y="838200"/>
            <a:ext cx="4800600" cy="2862322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Voluntary Association.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Equal Voting Rights.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Service Motive.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Limited Liability.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Democratic Management.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Independent Existence.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Registration.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Surplus Profit.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latin typeface="BatangChe" pitchFamily="49" charset="-127"/>
                <a:ea typeface="BatangChe" pitchFamily="49" charset="-127"/>
              </a:rPr>
              <a:t>State Control.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09800" y="4038600"/>
            <a:ext cx="4800600" cy="2585323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 Easy Formation.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Democratic Management.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 Limited liability. 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Stability.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Open Membership.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Tax concession.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Less Operating Expenses.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Supply of Goods at cheaper rate.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Self financing and charity.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52400" y="1676400"/>
            <a:ext cx="1676400" cy="7620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atang" pitchFamily="18" charset="-127"/>
                <a:ea typeface="Batang" pitchFamily="18" charset="-127"/>
              </a:rPr>
              <a:t>Features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152400" y="4267200"/>
            <a:ext cx="1676400" cy="7620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atang" pitchFamily="18" charset="-127"/>
                <a:ea typeface="Batang" pitchFamily="18" charset="-127"/>
              </a:rPr>
              <a:t>Merits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0"/>
            <a:ext cx="5194051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" pitchFamily="18" charset="-127"/>
                <a:ea typeface="Batang" pitchFamily="18" charset="-127"/>
              </a:rPr>
              <a:t>Types and Features of Co-Operative Society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228600" y="4648200"/>
            <a:ext cx="1828800" cy="7620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atang" pitchFamily="18" charset="-127"/>
                <a:ea typeface="Batang" pitchFamily="18" charset="-127"/>
              </a:rPr>
              <a:t>Types  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4267200"/>
            <a:ext cx="4038600" cy="1754326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 Consumer’s Co-operative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Credit Co-operative.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Producer’s Co-operative.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Marketing Co-operative.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Farming Co-operative.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Housing Co-operative. 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52400" y="1600200"/>
            <a:ext cx="1828800" cy="7620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atang" pitchFamily="18" charset="-127"/>
                <a:ea typeface="Batang" pitchFamily="18" charset="-127"/>
              </a:rPr>
              <a:t>De-Merits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1447800"/>
            <a:ext cx="3438762" cy="2031325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Lack of Capital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Rigid Government  Rules.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Lack of Public Confidence.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 Lack of Motivation.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Mutual Disputes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Stability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tangChe" pitchFamily="49" charset="-127"/>
                <a:ea typeface="BatangChe" pitchFamily="49" charset="-127"/>
              </a:rPr>
              <a:t> Limited Scope of Expansion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0"/>
            <a:ext cx="2534668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" pitchFamily="18" charset="-127"/>
                <a:ea typeface="Batang" pitchFamily="18" charset="-127"/>
              </a:rPr>
              <a:t>Types of Companies 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1143000"/>
            <a:ext cx="214674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Che" pitchFamily="49" charset="-127"/>
                <a:ea typeface="BatangChe" pitchFamily="49" charset="-127"/>
              </a:rPr>
              <a:t>Chartered Company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400" y="1143000"/>
            <a:ext cx="214674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Che" pitchFamily="49" charset="-127"/>
                <a:ea typeface="BatangChe" pitchFamily="49" charset="-127"/>
              </a:rPr>
              <a:t>Statutory Company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24600" y="1143000"/>
            <a:ext cx="2262158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Che" pitchFamily="49" charset="-127"/>
                <a:ea typeface="BatangChe" pitchFamily="49" charset="-127"/>
              </a:rPr>
              <a:t>Registered Company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362200"/>
            <a:ext cx="214674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Che" pitchFamily="49" charset="-127"/>
                <a:ea typeface="BatangChe" pitchFamily="49" charset="-127"/>
              </a:rPr>
              <a:t>Unlimited Company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53200" y="2297668"/>
            <a:ext cx="1915909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Che" pitchFamily="49" charset="-127"/>
                <a:ea typeface="BatangChe" pitchFamily="49" charset="-127"/>
              </a:rPr>
              <a:t>Limited Company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00400" y="3697069"/>
            <a:ext cx="237757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Che" pitchFamily="49" charset="-127"/>
                <a:ea typeface="BatangChe" pitchFamily="49" charset="-127"/>
              </a:rPr>
              <a:t>Company limited by </a:t>
            </a:r>
          </a:p>
          <a:p>
            <a:r>
              <a:rPr lang="en-US" dirty="0" smtClean="0">
                <a:latin typeface="BatangChe" pitchFamily="49" charset="-127"/>
                <a:ea typeface="BatangChe" pitchFamily="49" charset="-127"/>
              </a:rPr>
              <a:t>Guarantee &amp; Shares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53200" y="3697069"/>
            <a:ext cx="2031325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Che" pitchFamily="49" charset="-127"/>
                <a:ea typeface="BatangChe" pitchFamily="49" charset="-127"/>
              </a:rPr>
              <a:t>Company limited </a:t>
            </a:r>
          </a:p>
          <a:p>
            <a:r>
              <a:rPr lang="en-US" dirty="0">
                <a:latin typeface="BatangChe" pitchFamily="49" charset="-127"/>
                <a:ea typeface="BatangChe" pitchFamily="49" charset="-127"/>
              </a:rPr>
              <a:t> </a:t>
            </a:r>
            <a:r>
              <a:rPr lang="en-US" dirty="0" smtClean="0">
                <a:latin typeface="BatangChe" pitchFamily="49" charset="-127"/>
                <a:ea typeface="BatangChe" pitchFamily="49" charset="-127"/>
              </a:rPr>
              <a:t>by Shares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24200" y="5345668"/>
            <a:ext cx="2377574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Che" pitchFamily="49" charset="-127"/>
                <a:ea typeface="BatangChe" pitchFamily="49" charset="-127"/>
              </a:rPr>
              <a:t>Public Ltd. Company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00800" y="5410200"/>
            <a:ext cx="2492990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BatangChe" pitchFamily="49" charset="-127"/>
                <a:ea typeface="BatangChe" pitchFamily="49" charset="-127"/>
              </a:rPr>
              <a:t>Private Ltd. Company</a:t>
            </a:r>
            <a:endParaRPr lang="en-US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8600" y="3697069"/>
            <a:ext cx="25908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latin typeface="BatangChe" pitchFamily="49" charset="-127"/>
                <a:ea typeface="BatangChe" pitchFamily="49" charset="-127"/>
              </a:rPr>
              <a:t>Company limited by </a:t>
            </a:r>
          </a:p>
          <a:p>
            <a:r>
              <a:rPr lang="en-US" dirty="0" smtClean="0">
                <a:latin typeface="BatangChe" pitchFamily="49" charset="-127"/>
                <a:ea typeface="BatangChe" pitchFamily="49" charset="-127"/>
              </a:rPr>
              <a:t>Guarantee 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914400" y="685800"/>
            <a:ext cx="7315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686594" y="9136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3963194" y="9136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8001794" y="9136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114800" y="1828800"/>
            <a:ext cx="419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914400" y="3048000"/>
            <a:ext cx="7315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686594" y="32758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3963194" y="32758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8001794" y="32758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3886994" y="20566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>
            <a:off x="8077994" y="20566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>
            <a:off x="3963194" y="49522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8152605" y="49522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191000" y="4724400"/>
            <a:ext cx="419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7123906" y="1714500"/>
            <a:ext cx="2293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5400000">
            <a:off x="7277100" y="4533900"/>
            <a:ext cx="2293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669</Words>
  <Application>Microsoft Office PowerPoint</Application>
  <PresentationFormat>On-screen Show (4:3)</PresentationFormat>
  <Paragraphs>205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kartik</dc:creator>
  <cp:lastModifiedBy>kartik</cp:lastModifiedBy>
  <cp:revision>18</cp:revision>
  <dcterms:created xsi:type="dcterms:W3CDTF">2016-07-12T07:33:42Z</dcterms:created>
  <dcterms:modified xsi:type="dcterms:W3CDTF">2016-07-12T10:34:10Z</dcterms:modified>
</cp:coreProperties>
</file>